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73" r:id="rId14"/>
    <p:sldId id="274" r:id="rId15"/>
    <p:sldId id="275" r:id="rId16"/>
    <p:sldId id="276" r:id="rId17"/>
    <p:sldId id="277" r:id="rId18"/>
    <p:sldId id="281" r:id="rId19"/>
    <p:sldId id="28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64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362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8385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AA3E2995-FB06-44B5-A147-9598FFF84581}" type="slidenum">
              <a:rPr lang="zh-CN" altLang="zh-CN"/>
              <a:pPr/>
              <a:t>‹#›</a:t>
            </a:fld>
            <a:endParaRPr lang="zh-CN" altLang="zh-CN"/>
          </a:p>
        </p:txBody>
      </p:sp>
    </p:spTree>
    <p:extLst>
      <p:ext uri="{BB962C8B-B14F-4D97-AF65-F5344CB8AC3E}">
        <p14:creationId xmlns:p14="http://schemas.microsoft.com/office/powerpoint/2010/main" val="142569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219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44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021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745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95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47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732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540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6368D-63C6-4F61-9A29-2B1E059B4F44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BBFD6-C90A-4125-89C3-05BE01B637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528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hyperlink" Target="http://10.71.10.192/onlinejudge/showContestRuns.do?contestId=183&amp;judgeReplyIds=13&amp;problemCode=Grey" TargetMode="External"/><Relationship Id="rId21" Type="http://schemas.openxmlformats.org/officeDocument/2006/relationships/hyperlink" Target="http://10.71.10.192/onlinejudge/showContestRuns.do?contestId=183&amp;judgeReplyIds=10&amp;problemCode=Garuru" TargetMode="External"/><Relationship Id="rId42" Type="http://schemas.openxmlformats.org/officeDocument/2006/relationships/hyperlink" Target="http://10.71.10.192/onlinejudge/showContestRuns.do?contestId=183&amp;judgeReplyIds=7&amp;problemCode=Ikkaku" TargetMode="External"/><Relationship Id="rId47" Type="http://schemas.openxmlformats.org/officeDocument/2006/relationships/hyperlink" Target="http://10.71.10.192/onlinejudge/showContestRuns.do?contestId=183&amp;judgeReplyIds=4&amp;problemCode=Kabuteri" TargetMode="External"/><Relationship Id="rId63" Type="http://schemas.openxmlformats.org/officeDocument/2006/relationships/hyperlink" Target="http://10.71.10.192/onlinejudge/showContestRuns.do?contestId=183&amp;judgeReplyIds=6&amp;problemCode=Toge" TargetMode="External"/><Relationship Id="rId68" Type="http://schemas.openxmlformats.org/officeDocument/2006/relationships/hyperlink" Target="http://10.71.10.192/onlinejudge/showContestRuns.do?contestId=183&amp;judgeReplyIds=5" TargetMode="External"/><Relationship Id="rId16" Type="http://schemas.openxmlformats.org/officeDocument/2006/relationships/hyperlink" Target="http://10.71.10.192/onlinejudge/showContestRuns.do?contestId=183&amp;judgeReplyIds=3&amp;problemCode=Garuru" TargetMode="External"/><Relationship Id="rId11" Type="http://schemas.openxmlformats.org/officeDocument/2006/relationships/hyperlink" Target="http://10.71.10.192/onlinejudge/showContestRuns.do?contestId=183&amp;judgeReplyIds=12&amp;problemCode=Birdra" TargetMode="External"/><Relationship Id="rId24" Type="http://schemas.openxmlformats.org/officeDocument/2006/relationships/hyperlink" Target="http://10.71.10.192/onlinejudge/showContestRuns.do?contestId=183&amp;judgeReplyIds=5&amp;problemCode=Grey" TargetMode="External"/><Relationship Id="rId32" Type="http://schemas.openxmlformats.org/officeDocument/2006/relationships/hyperlink" Target="http://10.71.10.192/onlinejudge/showContestRuns.do?contestId=183&amp;judgeReplyIds=10&amp;problemCode=Grey" TargetMode="External"/><Relationship Id="rId37" Type="http://schemas.openxmlformats.org/officeDocument/2006/relationships/hyperlink" Target="http://10.71.10.192/onlinejudge/showContestRuns.do?contestId=183&amp;judgeReplyIds=13&amp;problemCode=Ikkaku" TargetMode="External"/><Relationship Id="rId40" Type="http://schemas.openxmlformats.org/officeDocument/2006/relationships/hyperlink" Target="http://10.71.10.192/onlinejudge/showContestRuns.do?contestId=183&amp;judgeReplyIds=16&amp;problemCode=Ikkaku" TargetMode="External"/><Relationship Id="rId45" Type="http://schemas.openxmlformats.org/officeDocument/2006/relationships/hyperlink" Target="http://10.71.10.192/onlinejudge/showContestRuns.do?contestId=183&amp;problemCode=Ikkaku" TargetMode="External"/><Relationship Id="rId53" Type="http://schemas.openxmlformats.org/officeDocument/2006/relationships/hyperlink" Target="http://10.71.10.192/onlinejudge/showContestRuns.do?contestId=183&amp;judgeReplyIds=7&amp;problemCode=Kabuteri" TargetMode="External"/><Relationship Id="rId58" Type="http://schemas.openxmlformats.org/officeDocument/2006/relationships/hyperlink" Target="http://10.71.10.192/onlinejudge/showContestRuns.do?contestId=183&amp;judgeReplyIds=4&amp;problemCode=Toge" TargetMode="External"/><Relationship Id="rId66" Type="http://schemas.openxmlformats.org/officeDocument/2006/relationships/hyperlink" Target="http://10.71.10.192/onlinejudge/showContestRuns.do?contestId=183&amp;judgeReplyIds=12&amp;problemCode=Toge" TargetMode="External"/><Relationship Id="rId74" Type="http://schemas.openxmlformats.org/officeDocument/2006/relationships/hyperlink" Target="http://10.71.10.192/onlinejudge/showContestRuns.do?contestId=183&amp;judgeReplyIds=6" TargetMode="External"/><Relationship Id="rId5" Type="http://schemas.openxmlformats.org/officeDocument/2006/relationships/hyperlink" Target="http://10.71.10.192/onlinejudge/showContestRuns.do?contestId=183&amp;judgeReplyIds=3&amp;problemCode=Birdra" TargetMode="External"/><Relationship Id="rId61" Type="http://schemas.openxmlformats.org/officeDocument/2006/relationships/hyperlink" Target="http://10.71.10.192/onlinejudge/showContestRuns.do?contestId=183&amp;judgeReplyIds=15&amp;problemCode=Toge" TargetMode="External"/><Relationship Id="rId19" Type="http://schemas.openxmlformats.org/officeDocument/2006/relationships/hyperlink" Target="http://10.71.10.192/onlinejudge/showContestRuns.do?contestId=183&amp;judgeReplyIds=6&amp;problemCode=Garuru" TargetMode="External"/><Relationship Id="rId14" Type="http://schemas.openxmlformats.org/officeDocument/2006/relationships/hyperlink" Target="http://10.71.10.192/onlinejudge/showContestRuns.do?contestId=183&amp;judgeReplyIds=4&amp;problemCode=Garuru" TargetMode="External"/><Relationship Id="rId22" Type="http://schemas.openxmlformats.org/officeDocument/2006/relationships/hyperlink" Target="http://10.71.10.192/onlinejudge/showContestRuns.do?contestId=183&amp;judgeReplyIds=12&amp;problemCode=Garuru" TargetMode="External"/><Relationship Id="rId27" Type="http://schemas.openxmlformats.org/officeDocument/2006/relationships/hyperlink" Target="http://10.71.10.192/onlinejudge/showContestRuns.do?contestId=183&amp;judgeReplyIds=3&amp;problemCode=Grey" TargetMode="External"/><Relationship Id="rId30" Type="http://schemas.openxmlformats.org/officeDocument/2006/relationships/hyperlink" Target="http://10.71.10.192/onlinejudge/showContestRuns.do?contestId=183&amp;judgeReplyIds=6&amp;problemCode=Grey" TargetMode="External"/><Relationship Id="rId35" Type="http://schemas.openxmlformats.org/officeDocument/2006/relationships/hyperlink" Target="http://10.71.10.192/onlinejudge/showContestRuns.do?contestId=183&amp;judgeReplyIds=5&amp;problemCode=Ikkaku" TargetMode="External"/><Relationship Id="rId43" Type="http://schemas.openxmlformats.org/officeDocument/2006/relationships/hyperlink" Target="http://10.71.10.192/onlinejudge/showContestRuns.do?contestId=183&amp;judgeReplyIds=10&amp;problemCode=Ikkaku" TargetMode="External"/><Relationship Id="rId48" Type="http://schemas.openxmlformats.org/officeDocument/2006/relationships/hyperlink" Target="http://10.71.10.192/onlinejudge/showContestRuns.do?contestId=183&amp;judgeReplyIds=13&amp;problemCode=Kabuteri" TargetMode="External"/><Relationship Id="rId56" Type="http://schemas.openxmlformats.org/officeDocument/2006/relationships/hyperlink" Target="http://10.71.10.192/onlinejudge/showContestRuns.do?contestId=183&amp;problemCode=Kabuteri" TargetMode="External"/><Relationship Id="rId64" Type="http://schemas.openxmlformats.org/officeDocument/2006/relationships/hyperlink" Target="http://10.71.10.192/onlinejudge/showContestRuns.do?contestId=183&amp;judgeReplyIds=7&amp;problemCode=Toge" TargetMode="External"/><Relationship Id="rId69" Type="http://schemas.openxmlformats.org/officeDocument/2006/relationships/hyperlink" Target="http://10.71.10.192/onlinejudge/showContestRuns.do?contestId=183&amp;judgeReplyIds=4" TargetMode="External"/><Relationship Id="rId77" Type="http://schemas.openxmlformats.org/officeDocument/2006/relationships/hyperlink" Target="http://10.71.10.192/onlinejudge/showContestRuns.do?contestId=183&amp;judgeReplyIds=12" TargetMode="External"/><Relationship Id="rId8" Type="http://schemas.openxmlformats.org/officeDocument/2006/relationships/hyperlink" Target="http://10.71.10.192/onlinejudge/showContestRuns.do?contestId=183&amp;judgeReplyIds=6&amp;problemCode=Birdra" TargetMode="External"/><Relationship Id="rId51" Type="http://schemas.openxmlformats.org/officeDocument/2006/relationships/hyperlink" Target="http://10.71.10.192/onlinejudge/showContestRuns.do?contestId=183&amp;judgeReplyIds=16&amp;problemCode=Kabuteri" TargetMode="External"/><Relationship Id="rId72" Type="http://schemas.openxmlformats.org/officeDocument/2006/relationships/hyperlink" Target="http://10.71.10.192/onlinejudge/showContestRuns.do?contestId=183&amp;judgeReplyIds=15" TargetMode="External"/><Relationship Id="rId3" Type="http://schemas.openxmlformats.org/officeDocument/2006/relationships/hyperlink" Target="http://10.71.10.192/onlinejudge/showContestRuns.do?contestId=183&amp;judgeReplyIds=4&amp;problemCode=Birdra" TargetMode="External"/><Relationship Id="rId12" Type="http://schemas.openxmlformats.org/officeDocument/2006/relationships/hyperlink" Target="http://10.71.10.192/onlinejudge/showContestRuns.do?contestId=183&amp;problemCode=Birdra" TargetMode="External"/><Relationship Id="rId17" Type="http://schemas.openxmlformats.org/officeDocument/2006/relationships/hyperlink" Target="http://10.71.10.192/onlinejudge/showContestRuns.do?contestId=183&amp;judgeReplyIds=15&amp;problemCode=Garuru" TargetMode="External"/><Relationship Id="rId25" Type="http://schemas.openxmlformats.org/officeDocument/2006/relationships/hyperlink" Target="http://10.71.10.192/onlinejudge/showContestRuns.do?contestId=183&amp;judgeReplyIds=4&amp;problemCode=Grey" TargetMode="External"/><Relationship Id="rId33" Type="http://schemas.openxmlformats.org/officeDocument/2006/relationships/hyperlink" Target="http://10.71.10.192/onlinejudge/showContestRuns.do?contestId=183&amp;judgeReplyIds=12&amp;problemCode=Grey" TargetMode="External"/><Relationship Id="rId38" Type="http://schemas.openxmlformats.org/officeDocument/2006/relationships/hyperlink" Target="http://10.71.10.192/onlinejudge/showContestRuns.do?contestId=183&amp;judgeReplyIds=3&amp;problemCode=Ikkaku" TargetMode="External"/><Relationship Id="rId46" Type="http://schemas.openxmlformats.org/officeDocument/2006/relationships/hyperlink" Target="http://10.71.10.192/onlinejudge/showContestRuns.do?contestId=183&amp;judgeReplyIds=5&amp;problemCode=Kabuteri" TargetMode="External"/><Relationship Id="rId59" Type="http://schemas.openxmlformats.org/officeDocument/2006/relationships/hyperlink" Target="http://10.71.10.192/onlinejudge/showContestRuns.do?contestId=183&amp;judgeReplyIds=13&amp;problemCode=Toge" TargetMode="External"/><Relationship Id="rId67" Type="http://schemas.openxmlformats.org/officeDocument/2006/relationships/hyperlink" Target="http://10.71.10.192/onlinejudge/showContestRuns.do?contestId=183&amp;problemCode=Toge" TargetMode="External"/><Relationship Id="rId20" Type="http://schemas.openxmlformats.org/officeDocument/2006/relationships/hyperlink" Target="http://10.71.10.192/onlinejudge/showContestRuns.do?contestId=183&amp;judgeReplyIds=7&amp;problemCode=Garuru" TargetMode="External"/><Relationship Id="rId41" Type="http://schemas.openxmlformats.org/officeDocument/2006/relationships/hyperlink" Target="http://10.71.10.192/onlinejudge/showContestRuns.do?contestId=183&amp;judgeReplyIds=6&amp;problemCode=Ikkaku" TargetMode="External"/><Relationship Id="rId54" Type="http://schemas.openxmlformats.org/officeDocument/2006/relationships/hyperlink" Target="http://10.71.10.192/onlinejudge/showContestRuns.do?contestId=183&amp;judgeReplyIds=10&amp;problemCode=Kabuteri" TargetMode="External"/><Relationship Id="rId62" Type="http://schemas.openxmlformats.org/officeDocument/2006/relationships/hyperlink" Target="http://10.71.10.192/onlinejudge/showContestRuns.do?contestId=183&amp;judgeReplyIds=16&amp;problemCode=Toge" TargetMode="External"/><Relationship Id="rId70" Type="http://schemas.openxmlformats.org/officeDocument/2006/relationships/hyperlink" Target="http://10.71.10.192/onlinejudge/showContestRuns.do?contestId=183&amp;judgeReplyIds=13" TargetMode="External"/><Relationship Id="rId75" Type="http://schemas.openxmlformats.org/officeDocument/2006/relationships/hyperlink" Target="http://10.71.10.192/onlinejudge/showContestRuns.do?contestId=183&amp;judgeReplyIds=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.71.10.192/onlinejudge/showContestRuns.do?contestId=183&amp;judgeReplyIds=15&amp;problemCode=Birdra" TargetMode="External"/><Relationship Id="rId15" Type="http://schemas.openxmlformats.org/officeDocument/2006/relationships/hyperlink" Target="http://10.71.10.192/onlinejudge/showContestRuns.do?contestId=183&amp;judgeReplyIds=13&amp;problemCode=Garuru" TargetMode="External"/><Relationship Id="rId23" Type="http://schemas.openxmlformats.org/officeDocument/2006/relationships/hyperlink" Target="http://10.71.10.192/onlinejudge/showContestRuns.do?contestId=183&amp;problemCode=Garuru" TargetMode="External"/><Relationship Id="rId28" Type="http://schemas.openxmlformats.org/officeDocument/2006/relationships/hyperlink" Target="http://10.71.10.192/onlinejudge/showContestRuns.do?contestId=183&amp;judgeReplyIds=15&amp;problemCode=Grey" TargetMode="External"/><Relationship Id="rId36" Type="http://schemas.openxmlformats.org/officeDocument/2006/relationships/hyperlink" Target="http://10.71.10.192/onlinejudge/showContestRuns.do?contestId=183&amp;judgeReplyIds=4&amp;problemCode=Ikkaku" TargetMode="External"/><Relationship Id="rId49" Type="http://schemas.openxmlformats.org/officeDocument/2006/relationships/hyperlink" Target="http://10.71.10.192/onlinejudge/showContestRuns.do?contestId=183&amp;judgeReplyIds=3&amp;problemCode=Kabuteri" TargetMode="External"/><Relationship Id="rId57" Type="http://schemas.openxmlformats.org/officeDocument/2006/relationships/hyperlink" Target="http://10.71.10.192/onlinejudge/showContestRuns.do?contestId=183&amp;judgeReplyIds=5&amp;problemCode=Toge" TargetMode="External"/><Relationship Id="rId10" Type="http://schemas.openxmlformats.org/officeDocument/2006/relationships/hyperlink" Target="http://10.71.10.192/onlinejudge/showContestRuns.do?contestId=183&amp;judgeReplyIds=10&amp;problemCode=Birdra" TargetMode="External"/><Relationship Id="rId31" Type="http://schemas.openxmlformats.org/officeDocument/2006/relationships/hyperlink" Target="http://10.71.10.192/onlinejudge/showContestRuns.do?contestId=183&amp;judgeReplyIds=7&amp;problemCode=Grey" TargetMode="External"/><Relationship Id="rId44" Type="http://schemas.openxmlformats.org/officeDocument/2006/relationships/hyperlink" Target="http://10.71.10.192/onlinejudge/showContestRuns.do?contestId=183&amp;judgeReplyIds=12&amp;problemCode=Ikkaku" TargetMode="External"/><Relationship Id="rId52" Type="http://schemas.openxmlformats.org/officeDocument/2006/relationships/hyperlink" Target="http://10.71.10.192/onlinejudge/showContestRuns.do?contestId=183&amp;judgeReplyIds=6&amp;problemCode=Kabuteri" TargetMode="External"/><Relationship Id="rId60" Type="http://schemas.openxmlformats.org/officeDocument/2006/relationships/hyperlink" Target="http://10.71.10.192/onlinejudge/showContestRuns.do?contestId=183&amp;judgeReplyIds=3&amp;problemCode=Toge" TargetMode="External"/><Relationship Id="rId65" Type="http://schemas.openxmlformats.org/officeDocument/2006/relationships/hyperlink" Target="http://10.71.10.192/onlinejudge/showContestRuns.do?contestId=183&amp;judgeReplyIds=10&amp;problemCode=Toge" TargetMode="External"/><Relationship Id="rId73" Type="http://schemas.openxmlformats.org/officeDocument/2006/relationships/hyperlink" Target="http://10.71.10.192/onlinejudge/showContestRuns.do?contestId=183&amp;judgeReplyIds=16" TargetMode="External"/><Relationship Id="rId78" Type="http://schemas.openxmlformats.org/officeDocument/2006/relationships/hyperlink" Target="http://10.71.10.192/onlinejudge/showContestRuns.do?contestId=183" TargetMode="External"/><Relationship Id="rId4" Type="http://schemas.openxmlformats.org/officeDocument/2006/relationships/hyperlink" Target="http://10.71.10.192/onlinejudge/showContestRuns.do?contestId=183&amp;judgeReplyIds=13&amp;problemCode=Birdra" TargetMode="External"/><Relationship Id="rId9" Type="http://schemas.openxmlformats.org/officeDocument/2006/relationships/hyperlink" Target="http://10.71.10.192/onlinejudge/showContestRuns.do?contestId=183&amp;judgeReplyIds=7&amp;problemCode=Birdra" TargetMode="External"/><Relationship Id="rId13" Type="http://schemas.openxmlformats.org/officeDocument/2006/relationships/hyperlink" Target="http://10.71.10.192/onlinejudge/showContestRuns.do?contestId=183&amp;judgeReplyIds=5&amp;problemCode=Garuru" TargetMode="External"/><Relationship Id="rId18" Type="http://schemas.openxmlformats.org/officeDocument/2006/relationships/hyperlink" Target="http://10.71.10.192/onlinejudge/showContestRuns.do?contestId=183&amp;judgeReplyIds=16&amp;problemCode=Garuru" TargetMode="External"/><Relationship Id="rId39" Type="http://schemas.openxmlformats.org/officeDocument/2006/relationships/hyperlink" Target="http://10.71.10.192/onlinejudge/showContestRuns.do?contestId=183&amp;judgeReplyIds=15&amp;problemCode=Ikkaku" TargetMode="External"/><Relationship Id="rId34" Type="http://schemas.openxmlformats.org/officeDocument/2006/relationships/hyperlink" Target="http://10.71.10.192/onlinejudge/showContestRuns.do?contestId=183&amp;problemCode=Grey" TargetMode="External"/><Relationship Id="rId50" Type="http://schemas.openxmlformats.org/officeDocument/2006/relationships/hyperlink" Target="http://10.71.10.192/onlinejudge/showContestRuns.do?contestId=183&amp;judgeReplyIds=15&amp;problemCode=Kabuteri" TargetMode="External"/><Relationship Id="rId55" Type="http://schemas.openxmlformats.org/officeDocument/2006/relationships/hyperlink" Target="http://10.71.10.192/onlinejudge/showContestRuns.do?contestId=183&amp;judgeReplyIds=12&amp;problemCode=Kabuteri" TargetMode="External"/><Relationship Id="rId76" Type="http://schemas.openxmlformats.org/officeDocument/2006/relationships/hyperlink" Target="http://10.71.10.192/onlinejudge/showContestRuns.do?contestId=183&amp;judgeReplyIds=10" TargetMode="External"/><Relationship Id="rId7" Type="http://schemas.openxmlformats.org/officeDocument/2006/relationships/hyperlink" Target="http://10.71.10.192/onlinejudge/showContestRuns.do?contestId=183&amp;judgeReplyIds=16&amp;problemCode=Birdra" TargetMode="External"/><Relationship Id="rId71" Type="http://schemas.openxmlformats.org/officeDocument/2006/relationships/hyperlink" Target="http://10.71.10.192/onlinejudge/showContestRuns.do?contestId=183&amp;judgeReplyIds=3" TargetMode="External"/><Relationship Id="rId2" Type="http://schemas.openxmlformats.org/officeDocument/2006/relationships/hyperlink" Target="http://10.71.10.192/onlinejudge/showContestRuns.do?contestId=183&amp;judgeReplyIds=5&amp;problemCode=Birdra" TargetMode="External"/><Relationship Id="rId29" Type="http://schemas.openxmlformats.org/officeDocument/2006/relationships/hyperlink" Target="http://10.71.10.192/onlinejudge/showContestRuns.do?contestId=183&amp;judgeReplyIds=16&amp;problemCode=Gre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Contest 8 by </a:t>
            </a:r>
            <a:r>
              <a:rPr lang="en-US" altLang="zh-CN" dirty="0" err="1" smtClean="0"/>
              <a:t>Digimon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340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Group 2"/>
          <p:cNvGraphicFramePr>
            <a:graphicFrameLocks noGrp="1"/>
          </p:cNvGraphicFramePr>
          <p:nvPr/>
        </p:nvGraphicFramePr>
        <p:xfrm>
          <a:off x="1776414" y="404814"/>
          <a:ext cx="8567737" cy="6205537"/>
        </p:xfrm>
        <a:graphic>
          <a:graphicData uri="http://schemas.openxmlformats.org/drawingml/2006/table">
            <a:tbl>
              <a:tblPr/>
              <a:tblGrid>
                <a:gridCol w="857250"/>
                <a:gridCol w="855662"/>
                <a:gridCol w="855663"/>
                <a:gridCol w="854075"/>
                <a:gridCol w="857250"/>
                <a:gridCol w="852487"/>
                <a:gridCol w="858838"/>
                <a:gridCol w="855662"/>
                <a:gridCol w="855663"/>
                <a:gridCol w="865187"/>
              </a:tblGrid>
              <a:tr h="696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49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N*N-2*(N-2)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080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5" y="260351"/>
            <a:ext cx="8642350" cy="6264275"/>
          </a:xfrm>
        </p:spPr>
        <p:txBody>
          <a:bodyPr/>
          <a:lstStyle/>
          <a:p>
            <a:r>
              <a:rPr lang="zh-CN" altLang="en-US"/>
              <a:t>当走到右下角的时候，现在格子已经被分成了两块。</a:t>
            </a:r>
          </a:p>
          <a:p>
            <a:r>
              <a:rPr lang="zh-CN" altLang="en-US"/>
              <a:t>右上角一块有2*(2+4+6...+N-3)+N-1=(N-1)*(N-3)/2+N-1=(N*N-4*N+3)/2+N-1=N*N/2-N+1/2</a:t>
            </a:r>
          </a:p>
          <a:p>
            <a:r>
              <a:rPr lang="zh-CN" altLang="en-US"/>
              <a:t>左下角一块有2*(2+4+6...+N-3)+N-1+1=(N-1)*(N-3)/2+N=(N*N-4*N+3)/2+N=N*N/2-N+3/2</a:t>
            </a:r>
          </a:p>
          <a:p>
            <a:endParaRPr lang="zh-CN" altLang="en-US"/>
          </a:p>
          <a:p>
            <a:r>
              <a:rPr lang="zh-CN" altLang="en-US"/>
              <a:t>先走左下角一块，先将最底下的一行走完，此时到了左下角，将剩下的N-3行为(N-3)/2组，每组是相邻的两行，这两行剩下的空格子数是一样。因此可以走到左上角</a:t>
            </a:r>
          </a:p>
          <a:p>
            <a:r>
              <a:rPr lang="zh-CN" altLang="en-US"/>
              <a:t>右上角的部分类似，先将最上面的一行走完，此时到了右上角，将剩下的N-3行为(N-3)/2组，每组是相邻的两行，这两行剩下的空格子数是一样。 </a:t>
            </a:r>
          </a:p>
        </p:txBody>
      </p:sp>
    </p:spTree>
    <p:extLst>
      <p:ext uri="{BB962C8B-B14F-4D97-AF65-F5344CB8AC3E}">
        <p14:creationId xmlns:p14="http://schemas.microsoft.com/office/powerpoint/2010/main" val="386005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Acceleration II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题目大意：给你两条平行的线，长度为</a:t>
            </a:r>
            <a:r>
              <a:rPr lang="en-US" altLang="zh-CN" dirty="0">
                <a:latin typeface="+mn-ea"/>
              </a:rPr>
              <a:t>L</a:t>
            </a:r>
            <a:r>
              <a:rPr lang="zh-CN" altLang="en-US" dirty="0">
                <a:latin typeface="+mn-ea"/>
              </a:rPr>
              <a:t>，你要从编号为</a:t>
            </a:r>
            <a:r>
              <a:rPr lang="en-US" altLang="zh-CN" dirty="0">
                <a:latin typeface="+mn-ea"/>
              </a:rPr>
              <a:t>0</a:t>
            </a:r>
            <a:r>
              <a:rPr lang="zh-CN" altLang="en-US" dirty="0">
                <a:latin typeface="+mn-ea"/>
              </a:rPr>
              <a:t>的线的起点（</a:t>
            </a:r>
            <a:r>
              <a:rPr lang="en-US" altLang="zh-CN" dirty="0">
                <a:latin typeface="+mn-ea"/>
              </a:rPr>
              <a:t>x=0</a:t>
            </a:r>
            <a:r>
              <a:rPr lang="zh-CN" altLang="en-US" dirty="0">
                <a:latin typeface="+mn-ea"/>
              </a:rPr>
              <a:t>）处到编号为</a:t>
            </a:r>
            <a:r>
              <a:rPr lang="en-US" altLang="zh-CN" dirty="0">
                <a:latin typeface="+mn-ea"/>
              </a:rPr>
              <a:t>0</a:t>
            </a:r>
            <a:r>
              <a:rPr lang="zh-CN" altLang="en-US" dirty="0">
                <a:latin typeface="+mn-ea"/>
              </a:rPr>
              <a:t>的线的终点（</a:t>
            </a:r>
            <a:r>
              <a:rPr lang="en-US" altLang="zh-CN" dirty="0">
                <a:latin typeface="+mn-ea"/>
              </a:rPr>
              <a:t>x=L</a:t>
            </a:r>
            <a:r>
              <a:rPr lang="zh-CN" altLang="en-US" dirty="0">
                <a:latin typeface="+mn-ea"/>
              </a:rPr>
              <a:t>）。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这两条线上分布着两种特殊点，一种是障碍点，通过障碍点需要</a:t>
            </a:r>
            <a:r>
              <a:rPr lang="en-US" altLang="zh-CN" dirty="0" err="1">
                <a:latin typeface="+mn-ea"/>
              </a:rPr>
              <a:t>ti</a:t>
            </a:r>
            <a:r>
              <a:rPr lang="zh-CN" altLang="en-US" dirty="0">
                <a:latin typeface="+mn-ea"/>
              </a:rPr>
              <a:t>的时间，另一种是加速点，加速一次不会改变你的速度，但是可以让你之后经过障碍的时间</a:t>
            </a:r>
            <a:r>
              <a:rPr lang="en-US" altLang="zh-CN" dirty="0">
                <a:latin typeface="+mn-ea"/>
              </a:rPr>
              <a:t>-1.</a:t>
            </a:r>
          </a:p>
          <a:p>
            <a:r>
              <a:rPr lang="zh-CN" altLang="en-US" dirty="0">
                <a:latin typeface="+mn-ea"/>
              </a:rPr>
              <a:t>也就是说如果你加速</a:t>
            </a:r>
            <a:r>
              <a:rPr lang="en-US" altLang="zh-CN" dirty="0">
                <a:latin typeface="+mn-ea"/>
              </a:rPr>
              <a:t>p</a:t>
            </a:r>
            <a:r>
              <a:rPr lang="zh-CN" altLang="en-US" dirty="0">
                <a:latin typeface="+mn-ea"/>
              </a:rPr>
              <a:t>次，跨越障碍</a:t>
            </a:r>
            <a:r>
              <a:rPr lang="en-US" altLang="zh-CN" dirty="0" err="1">
                <a:latin typeface="+mn-ea"/>
              </a:rPr>
              <a:t>i</a:t>
            </a:r>
            <a:r>
              <a:rPr lang="zh-CN" altLang="en-US" dirty="0">
                <a:latin typeface="+mn-ea"/>
              </a:rPr>
              <a:t>的时间为</a:t>
            </a:r>
            <a:r>
              <a:rPr lang="en-US" altLang="zh-CN" dirty="0" err="1">
                <a:latin typeface="+mn-ea"/>
              </a:rPr>
              <a:t>ti</a:t>
            </a:r>
            <a:r>
              <a:rPr lang="en-US" altLang="zh-CN" dirty="0">
                <a:latin typeface="+mn-ea"/>
              </a:rPr>
              <a:t>-p</a:t>
            </a:r>
            <a:r>
              <a:rPr lang="zh-CN" altLang="en-US" dirty="0">
                <a:latin typeface="+mn-ea"/>
              </a:rPr>
              <a:t>，允许结果为负数，即回到过去（好科学的设定）</a:t>
            </a:r>
            <a:endParaRPr lang="en-US" altLang="zh-CN" dirty="0">
              <a:latin typeface="+mn-ea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3663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+mn-ea"/>
              </a:rPr>
              <a:t>因为某些奇怪的原因，你获得了一个叫做“钻地”的技能，你可以在任意时间，任意地点钻地，用</a:t>
            </a:r>
            <a:r>
              <a:rPr lang="en-US" altLang="zh-CN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秒的时间从一条线钻到另一条线</a:t>
            </a:r>
            <a:r>
              <a:rPr lang="en-US" altLang="zh-CN" dirty="0">
                <a:latin typeface="+mn-ea"/>
              </a:rPr>
              <a:t>(x</a:t>
            </a:r>
            <a:r>
              <a:rPr lang="zh-CN" altLang="en-US" dirty="0">
                <a:latin typeface="+mn-ea"/>
              </a:rPr>
              <a:t>坐标不变），同时加速次数</a:t>
            </a:r>
            <a:r>
              <a:rPr lang="en-US" altLang="zh-CN" dirty="0">
                <a:latin typeface="+mn-ea"/>
              </a:rPr>
              <a:t>-k</a:t>
            </a:r>
            <a:r>
              <a:rPr lang="zh-CN" altLang="en-US" dirty="0">
                <a:latin typeface="+mn-ea"/>
              </a:rPr>
              <a:t>。</a:t>
            </a:r>
            <a:endParaRPr lang="en-US" altLang="zh-CN" dirty="0">
              <a:latin typeface="+mn-ea"/>
            </a:endParaRPr>
          </a:p>
          <a:p>
            <a:r>
              <a:rPr lang="zh-CN" altLang="en-US" dirty="0">
                <a:latin typeface="+mn-ea"/>
              </a:rPr>
              <a:t>问从起点到终点的最小时间。</a:t>
            </a:r>
            <a:endParaRPr lang="en-US" altLang="zh-CN" dirty="0">
              <a:latin typeface="+mn-ea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6207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其实这题本来还有第二问。</a:t>
            </a:r>
          </a:p>
          <a:p>
            <a:r>
              <a:rPr lang="zh-CN" altLang="en-US" dirty="0"/>
              <a:t>限定技</a:t>
            </a:r>
            <a:r>
              <a:rPr lang="en-US" altLang="zh-CN" dirty="0"/>
              <a:t>+</a:t>
            </a:r>
            <a:r>
              <a:rPr lang="zh-CN" altLang="en-US" dirty="0"/>
              <a:t>觉醒技：任意时刻</a:t>
            </a:r>
            <a:r>
              <a:rPr lang="en-US" altLang="zh-CN" dirty="0"/>
              <a:t>, </a:t>
            </a:r>
            <a:r>
              <a:rPr lang="zh-CN" altLang="en-US" dirty="0"/>
              <a:t>你都可以使用一次跳跃，瞬间移动</a:t>
            </a:r>
            <a:r>
              <a:rPr lang="en-US" altLang="zh-CN" dirty="0"/>
              <a:t>0</a:t>
            </a:r>
            <a:r>
              <a:rPr lang="zh-CN" altLang="en-US" dirty="0"/>
              <a:t>到</a:t>
            </a:r>
            <a:r>
              <a:rPr lang="en-US" altLang="zh-CN" dirty="0"/>
              <a:t>d</a:t>
            </a:r>
            <a:r>
              <a:rPr lang="zh-CN" altLang="en-US" dirty="0"/>
              <a:t>之间的任意距离，并且将自己的状态清空（加速次数归</a:t>
            </a:r>
            <a:r>
              <a:rPr lang="en-US" altLang="zh-CN" dirty="0"/>
              <a:t>0</a:t>
            </a:r>
            <a:r>
              <a:rPr lang="zh-CN" altLang="en-US" dirty="0"/>
              <a:t>），同时将获得技能</a:t>
            </a:r>
            <a:r>
              <a:rPr lang="en-US" altLang="zh-CN" dirty="0"/>
              <a:t>【</a:t>
            </a:r>
            <a:r>
              <a:rPr lang="zh-CN" altLang="en-US" dirty="0"/>
              <a:t>钻地</a:t>
            </a:r>
            <a:r>
              <a:rPr lang="en-US" altLang="zh-CN" dirty="0"/>
              <a:t>】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这样的话情况会复杂一些，如果把正好停在障碍</a:t>
            </a:r>
            <a:r>
              <a:rPr lang="en-US" altLang="zh-CN" dirty="0" err="1"/>
              <a:t>i</a:t>
            </a:r>
            <a:r>
              <a:rPr lang="zh-CN" altLang="en-US" dirty="0"/>
              <a:t>上叫做踩在</a:t>
            </a:r>
            <a:r>
              <a:rPr lang="en-US" altLang="zh-CN" dirty="0" err="1"/>
              <a:t>i</a:t>
            </a:r>
            <a:r>
              <a:rPr lang="zh-CN" altLang="en-US" dirty="0"/>
              <a:t>上的话。就会有踩前钻，正踩钻，踩后钻这三种不同的状态。</a:t>
            </a:r>
          </a:p>
          <a:p>
            <a:r>
              <a:rPr lang="zh-CN" altLang="en-US" dirty="0"/>
              <a:t>而且如果要连续钻过两个障碍的话，如果他们之间的距离恰好等于</a:t>
            </a:r>
            <a:r>
              <a:rPr lang="en-US" altLang="zh-CN" dirty="0"/>
              <a:t>d</a:t>
            </a:r>
            <a:r>
              <a:rPr lang="zh-CN" altLang="en-US" dirty="0"/>
              <a:t>，那么踩前钻是钻不到另一个障碍后面的</a:t>
            </a:r>
            <a:r>
              <a:rPr lang="en-US" altLang="zh-CN" dirty="0"/>
              <a:t>. </a:t>
            </a:r>
            <a:r>
              <a:rPr lang="zh-CN" altLang="en-US" dirty="0"/>
              <a:t>因为 </a:t>
            </a:r>
            <a:r>
              <a:rPr lang="en-US" altLang="zh-CN" dirty="0"/>
              <a:t>(</a:t>
            </a:r>
            <a:r>
              <a:rPr lang="en-US" altLang="zh-CN" dirty="0" err="1"/>
              <a:t>x+d+ε</a:t>
            </a:r>
            <a:r>
              <a:rPr lang="en-US" altLang="zh-CN" dirty="0"/>
              <a:t>)?(</a:t>
            </a:r>
            <a:r>
              <a:rPr lang="en-US" altLang="zh-CN" dirty="0" err="1"/>
              <a:t>x?ε</a:t>
            </a:r>
            <a:r>
              <a:rPr lang="en-US" altLang="zh-CN" dirty="0"/>
              <a:t>)=(d+2ε)&gt;d, ε→0</a:t>
            </a:r>
          </a:p>
          <a:p>
            <a:r>
              <a:rPr lang="zh-CN" altLang="en-US" dirty="0"/>
              <a:t>感觉和</a:t>
            </a:r>
            <a:r>
              <a:rPr lang="en-US" altLang="zh-CN" dirty="0"/>
              <a:t>Acceleration</a:t>
            </a:r>
            <a:r>
              <a:rPr lang="zh-CN" altLang="en-US" dirty="0"/>
              <a:t>的第二问一样</a:t>
            </a:r>
            <a:r>
              <a:rPr lang="en-US" altLang="zh-CN" dirty="0"/>
              <a:t>trick</a:t>
            </a:r>
            <a:r>
              <a:rPr lang="zh-CN" altLang="en-US" dirty="0"/>
              <a:t>多，想了想还是放弃报社。</a:t>
            </a:r>
          </a:p>
        </p:txBody>
      </p:sp>
    </p:spTree>
    <p:extLst>
      <p:ext uri="{BB962C8B-B14F-4D97-AF65-F5344CB8AC3E}">
        <p14:creationId xmlns:p14="http://schemas.microsoft.com/office/powerpoint/2010/main" val="1370239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 smtClean="0"/>
              <a:t>F[</a:t>
            </a:r>
            <a:r>
              <a:rPr lang="en-US" altLang="zh-CN" dirty="0" err="1" smtClean="0"/>
              <a:t>i</a:t>
            </a:r>
            <a:r>
              <a:rPr lang="en-US" altLang="zh-CN" dirty="0"/>
              <a:t>][j][s], </a:t>
            </a:r>
            <a:r>
              <a:rPr lang="zh-CN" altLang="en-US" dirty="0"/>
              <a:t>表示从终点逆向推过来，经过</a:t>
            </a:r>
            <a:r>
              <a:rPr lang="en-US" altLang="zh-CN" dirty="0"/>
              <a:t>j</a:t>
            </a:r>
            <a:r>
              <a:rPr lang="zh-CN" altLang="en-US" dirty="0"/>
              <a:t>个障碍，正落在直线</a:t>
            </a:r>
            <a:r>
              <a:rPr lang="en-US" altLang="zh-CN" dirty="0"/>
              <a:t>s</a:t>
            </a:r>
            <a:r>
              <a:rPr lang="zh-CN" altLang="en-US" dirty="0"/>
              <a:t>且与第</a:t>
            </a:r>
            <a:r>
              <a:rPr lang="en-US" altLang="zh-CN" dirty="0" err="1"/>
              <a:t>i</a:t>
            </a:r>
            <a:r>
              <a:rPr lang="zh-CN" altLang="en-US" dirty="0"/>
              <a:t>个节点</a:t>
            </a:r>
            <a:r>
              <a:rPr lang="en-US" altLang="zh-CN" dirty="0"/>
              <a:t>x</a:t>
            </a:r>
            <a:r>
              <a:rPr lang="zh-CN" altLang="en-US" dirty="0"/>
              <a:t>坐标相同的位置上（若当前位置为特殊点，则处理掉）所花费的最小时间。</a:t>
            </a:r>
          </a:p>
          <a:p>
            <a:r>
              <a:rPr lang="zh-CN" altLang="en-US" dirty="0"/>
              <a:t>换一种说法，就是以（</a:t>
            </a:r>
            <a:r>
              <a:rPr lang="en-US" altLang="zh-CN" dirty="0"/>
              <a:t>x[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，</a:t>
            </a:r>
            <a:r>
              <a:rPr lang="en-US" altLang="zh-CN" dirty="0"/>
              <a:t>s</a:t>
            </a:r>
            <a:r>
              <a:rPr lang="zh-CN" altLang="en-US" dirty="0"/>
              <a:t>）为起点，恰好越过</a:t>
            </a:r>
            <a:r>
              <a:rPr lang="en-US" altLang="zh-CN" dirty="0"/>
              <a:t>j</a:t>
            </a:r>
            <a:r>
              <a:rPr lang="zh-CN" altLang="en-US" dirty="0"/>
              <a:t>个障碍到达终点的最小时间。</a:t>
            </a:r>
          </a:p>
          <a:p>
            <a:r>
              <a:rPr lang="zh-CN" altLang="en-US" dirty="0"/>
              <a:t>所以初始状态为</a:t>
            </a:r>
            <a:r>
              <a:rPr lang="en-US" altLang="zh-CN" dirty="0"/>
              <a:t>f[n+1][0][0]=0, f[n+1][0][1]=1.</a:t>
            </a:r>
          </a:p>
          <a:p>
            <a:r>
              <a:rPr lang="en-US" altLang="zh-CN" dirty="0" err="1"/>
              <a:t>Ans</a:t>
            </a:r>
            <a:r>
              <a:rPr lang="en-US" altLang="zh-CN" dirty="0"/>
              <a:t>=min{f[0][p][0]}(0&lt;=p&lt;=n).</a:t>
            </a:r>
          </a:p>
          <a:p>
            <a:r>
              <a:rPr lang="zh-CN" altLang="en-US" dirty="0"/>
              <a:t>其中，</a:t>
            </a:r>
            <a:r>
              <a:rPr lang="en-US" altLang="zh-CN" dirty="0"/>
              <a:t>n+1</a:t>
            </a:r>
            <a:r>
              <a:rPr lang="zh-CN" altLang="en-US" dirty="0"/>
              <a:t>表示终点，</a:t>
            </a:r>
            <a:r>
              <a:rPr lang="en-US" altLang="zh-CN" dirty="0"/>
              <a:t>0</a:t>
            </a:r>
            <a:r>
              <a:rPr lang="zh-CN" altLang="en-US" dirty="0"/>
              <a:t>表示起点。</a:t>
            </a:r>
          </a:p>
          <a:p>
            <a:r>
              <a:rPr lang="zh-CN" altLang="en-US" dirty="0"/>
              <a:t>这样表示状态的好处在于，当我遇到加速点或者钻地的时候，我可以直接算出这次操作的收益。加速点的花时间</a:t>
            </a:r>
            <a:r>
              <a:rPr lang="en-US" altLang="zh-CN" dirty="0"/>
              <a:t>-j</a:t>
            </a:r>
            <a:r>
              <a:rPr lang="zh-CN" altLang="en-US" dirty="0"/>
              <a:t>，钻地的话时间加上</a:t>
            </a:r>
            <a:r>
              <a:rPr lang="en-US" altLang="zh-CN" dirty="0"/>
              <a:t>k*j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3406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状态转移方程：</a:t>
            </a:r>
          </a:p>
          <a:p>
            <a:r>
              <a:rPr lang="en-US" altLang="zh-CN" dirty="0"/>
              <a:t>1</a:t>
            </a:r>
            <a:r>
              <a:rPr lang="zh-CN" altLang="en-US" dirty="0"/>
              <a:t>、当</a:t>
            </a:r>
            <a:r>
              <a:rPr lang="en-US" altLang="zh-CN" dirty="0"/>
              <a:t>(x[</a:t>
            </a:r>
            <a:r>
              <a:rPr lang="en-US" altLang="zh-CN" dirty="0" err="1"/>
              <a:t>i</a:t>
            </a:r>
            <a:r>
              <a:rPr lang="en-US" altLang="zh-CN" dirty="0"/>
              <a:t>],s)</a:t>
            </a:r>
            <a:r>
              <a:rPr lang="zh-CN" altLang="en-US" dirty="0"/>
              <a:t>上没有点时，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][j][s]=min(f[i+1][j][s],f[i+1][j][s^1]+j*k+1)+di;</a:t>
            </a:r>
          </a:p>
          <a:p>
            <a:r>
              <a:rPr lang="zh-CN" altLang="en-US" dirty="0"/>
              <a:t>该状态可以由同一条线的后面的点直接推过来，或者是由另一条线上的点钻过来。</a:t>
            </a:r>
          </a:p>
          <a:p>
            <a:r>
              <a:rPr lang="en-US" altLang="zh-CN" dirty="0"/>
              <a:t>2</a:t>
            </a:r>
            <a:r>
              <a:rPr lang="zh-CN" altLang="en-US" dirty="0"/>
              <a:t>、当</a:t>
            </a:r>
            <a:r>
              <a:rPr lang="en-US" altLang="zh-CN" dirty="0"/>
              <a:t>(x[</a:t>
            </a:r>
            <a:r>
              <a:rPr lang="en-US" altLang="zh-CN" dirty="0" err="1"/>
              <a:t>i</a:t>
            </a:r>
            <a:r>
              <a:rPr lang="en-US" altLang="zh-CN" dirty="0"/>
              <a:t>],s)</a:t>
            </a:r>
            <a:r>
              <a:rPr lang="zh-CN" altLang="en-US" dirty="0"/>
              <a:t>上为加速点时， 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][j][s]=min(f[i+1][j][s],f[i+1][j][s^1]+j*k+1)+di-j;</a:t>
            </a:r>
          </a:p>
          <a:p>
            <a:r>
              <a:rPr lang="en-US" altLang="zh-CN" dirty="0"/>
              <a:t>3</a:t>
            </a:r>
            <a:r>
              <a:rPr lang="zh-CN" altLang="en-US" dirty="0"/>
              <a:t>、当</a:t>
            </a:r>
            <a:r>
              <a:rPr lang="en-US" altLang="zh-CN" dirty="0"/>
              <a:t>(x[</a:t>
            </a:r>
            <a:r>
              <a:rPr lang="en-US" altLang="zh-CN" dirty="0" err="1"/>
              <a:t>i</a:t>
            </a:r>
            <a:r>
              <a:rPr lang="en-US" altLang="zh-CN" dirty="0"/>
              <a:t>],s)</a:t>
            </a:r>
            <a:r>
              <a:rPr lang="zh-CN" altLang="en-US" dirty="0"/>
              <a:t>上为障碍时，</a:t>
            </a:r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][j][s]=min(f[i+1][j-1][s],f[i+1][j-1][s^1]+(j-                1)*k+1)+</a:t>
            </a:r>
            <a:r>
              <a:rPr lang="en-US" altLang="zh-CN" dirty="0" err="1"/>
              <a:t>di+p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].t</a:t>
            </a:r>
          </a:p>
          <a:p>
            <a:r>
              <a:rPr lang="en-US" altLang="zh-CN" dirty="0"/>
              <a:t>P[</a:t>
            </a:r>
            <a:r>
              <a:rPr lang="en-US" altLang="zh-CN" dirty="0" err="1"/>
              <a:t>i</a:t>
            </a:r>
            <a:r>
              <a:rPr lang="en-US" altLang="zh-CN" dirty="0"/>
              <a:t>].t</a:t>
            </a:r>
            <a:r>
              <a:rPr lang="zh-CN" altLang="en-US" dirty="0"/>
              <a:t>为该障碍在</a:t>
            </a:r>
            <a:r>
              <a:rPr lang="en-US" altLang="zh-CN" dirty="0"/>
              <a:t>0</a:t>
            </a:r>
            <a:r>
              <a:rPr lang="zh-CN" altLang="en-US" dirty="0"/>
              <a:t>次加速的情况下需要的时间。</a:t>
            </a:r>
          </a:p>
        </p:txBody>
      </p:sp>
    </p:spTree>
    <p:extLst>
      <p:ext uri="{BB962C8B-B14F-4D97-AF65-F5344CB8AC3E}">
        <p14:creationId xmlns:p14="http://schemas.microsoft.com/office/powerpoint/2010/main" val="610291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Easy billiards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题目</a:t>
            </a:r>
            <a:r>
              <a:rPr lang="zh-CN" altLang="en-US" dirty="0" smtClean="0"/>
              <a:t>大意：在一个相对无限大的平面内放置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个球，你水平或者竖直地可以击打任意一个球，你选中的球必须碰到其他的球。当一个球的运动轨迹上没有其他球的时候，则该球被打掉。求桌上剩余球的最下数量以及击球方法。</a:t>
            </a:r>
            <a:endParaRPr lang="en-US" altLang="zh-CN" dirty="0" smtClean="0"/>
          </a:p>
          <a:p>
            <a:r>
              <a:rPr lang="zh-CN" altLang="en-US" dirty="0" smtClean="0"/>
              <a:t>就是用并查集判断联通块，最小数量即为联通块数量。</a:t>
            </a:r>
            <a:endParaRPr lang="en-US" altLang="zh-CN" dirty="0" smtClean="0"/>
          </a:p>
          <a:p>
            <a:r>
              <a:rPr lang="zh-CN" altLang="en-US" dirty="0" smtClean="0"/>
              <a:t>之后再随便在联通块内建一棵树，从叶节点开始打，一定能达到根，输出击打方案。</a:t>
            </a:r>
            <a:endParaRPr lang="en-US" altLang="zh-CN" dirty="0" smtClean="0"/>
          </a:p>
          <a:p>
            <a:r>
              <a:rPr lang="en-US" altLang="zh-CN" dirty="0" smtClean="0"/>
              <a:t>24K</a:t>
            </a:r>
            <a:r>
              <a:rPr lang="zh-CN" altLang="en-US" dirty="0" smtClean="0"/>
              <a:t>纯良心送分题。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13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Chocolate Game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对每个 </a:t>
            </a:r>
            <a:r>
              <a:rPr lang="en-US" altLang="zh-CN" dirty="0" smtClean="0"/>
              <a:t>bit </a:t>
            </a:r>
            <a:r>
              <a:rPr lang="zh-CN" altLang="en-US" dirty="0" smtClean="0"/>
              <a:t>分开处理</a:t>
            </a:r>
            <a:endParaRPr lang="en-US" altLang="zh-CN" dirty="0" smtClean="0"/>
          </a:p>
          <a:p>
            <a:r>
              <a:rPr lang="zh-CN" altLang="en-US" dirty="0" smtClean="0"/>
              <a:t>记录每个 </a:t>
            </a:r>
            <a:r>
              <a:rPr lang="en-US" altLang="zh-CN" dirty="0" smtClean="0"/>
              <a:t>bit </a:t>
            </a:r>
            <a:r>
              <a:rPr lang="zh-CN" altLang="en-US" dirty="0" smtClean="0"/>
              <a:t>的前缀和</a:t>
            </a:r>
            <a:endParaRPr lang="en-US" altLang="zh-CN" dirty="0" smtClean="0"/>
          </a:p>
          <a:p>
            <a:r>
              <a:rPr lang="en-US" altLang="zh-CN" dirty="0" smtClean="0"/>
              <a:t>AND: 1 </a:t>
            </a:r>
            <a:r>
              <a:rPr lang="zh-CN" altLang="en-US" dirty="0" smtClean="0"/>
              <a:t>的总和为偶数，或是区间内的 </a:t>
            </a:r>
            <a:r>
              <a:rPr lang="en-US" altLang="zh-CN" dirty="0" smtClean="0"/>
              <a:t>1 </a:t>
            </a:r>
            <a:r>
              <a:rPr lang="zh-CN" altLang="en-US" dirty="0" smtClean="0"/>
              <a:t>为奇数</a:t>
            </a:r>
            <a:endParaRPr lang="en-US" altLang="zh-CN" dirty="0" smtClean="0"/>
          </a:p>
          <a:p>
            <a:r>
              <a:rPr lang="en-US" altLang="zh-CN" dirty="0" smtClean="0"/>
              <a:t>OR: 1 </a:t>
            </a:r>
            <a:r>
              <a:rPr lang="zh-CN" altLang="en-US" dirty="0" smtClean="0"/>
              <a:t>的</a:t>
            </a:r>
            <a:r>
              <a:rPr lang="zh-CN" altLang="en-US" dirty="0" smtClean="0"/>
              <a:t>总和为偶数，或是区间内的 </a:t>
            </a:r>
            <a:r>
              <a:rPr lang="en-US" altLang="zh-CN" dirty="0"/>
              <a:t>0</a:t>
            </a:r>
            <a:r>
              <a:rPr lang="en-US" altLang="zh-CN" dirty="0" smtClean="0"/>
              <a:t> </a:t>
            </a:r>
            <a:r>
              <a:rPr lang="zh-CN" altLang="en-US" dirty="0" smtClean="0"/>
              <a:t>为奇数</a:t>
            </a:r>
            <a:endParaRPr lang="en-US" altLang="zh-CN" dirty="0" smtClean="0"/>
          </a:p>
          <a:p>
            <a:r>
              <a:rPr lang="en-US" altLang="zh-CN" dirty="0" smtClean="0"/>
              <a:t>XOR: </a:t>
            </a:r>
            <a:r>
              <a:rPr lang="en-US" altLang="zh-CN" dirty="0" smtClean="0"/>
              <a:t>1 </a:t>
            </a:r>
            <a:r>
              <a:rPr lang="zh-CN" altLang="en-US" dirty="0" smtClean="0"/>
              <a:t>的总和为偶数，或是区间长度为奇数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28929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Angry Birds Space Premium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1.</a:t>
            </a:r>
            <a:endParaRPr lang="en-US" altLang="zh-CN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2. h&lt;=2R  T is a monotonically increasing function of R </a:t>
            </a:r>
          </a:p>
          <a:p>
            <a:r>
              <a:rPr lang="zh-CN" altLang="en-US" dirty="0" smtClean="0"/>
              <a:t>3. Binary Search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304995"/>
              </p:ext>
            </p:extLst>
          </p:nvPr>
        </p:nvGraphicFramePr>
        <p:xfrm>
          <a:off x="1605915" y="1825625"/>
          <a:ext cx="273685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1194077" imgH="597197" progId="Equation.3">
                  <p:embed/>
                </p:oleObj>
              </mc:Choice>
              <mc:Fallback>
                <p:oleObj r:id="rId3" imgW="1194077" imgH="59719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5915" y="1825625"/>
                        <a:ext cx="2736850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5" descr="image04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606" y="4185603"/>
            <a:ext cx="17240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52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294581"/>
              </p:ext>
            </p:extLst>
          </p:nvPr>
        </p:nvGraphicFramePr>
        <p:xfrm>
          <a:off x="838200" y="2126774"/>
          <a:ext cx="10515604" cy="2926080"/>
        </p:xfrm>
        <a:graphic>
          <a:graphicData uri="http://schemas.openxmlformats.org/drawingml/2006/table">
            <a:tbl>
              <a:tblPr/>
              <a:tblGrid>
                <a:gridCol w="1285240"/>
                <a:gridCol w="811784"/>
                <a:gridCol w="811784"/>
                <a:gridCol w="811784"/>
                <a:gridCol w="811784"/>
                <a:gridCol w="811784"/>
                <a:gridCol w="811784"/>
                <a:gridCol w="811784"/>
                <a:gridCol w="811784"/>
                <a:gridCol w="811784"/>
                <a:gridCol w="811784"/>
                <a:gridCol w="1112524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Problem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Submit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Birdra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"/>
                        </a:rPr>
                        <a:t>21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"/>
                        </a:rPr>
                        <a:t>19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"/>
                        </a:rPr>
                        <a:t>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11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2"/>
                        </a:rPr>
                        <a:t>42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Garuru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3"/>
                        </a:rPr>
                        <a:t>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4"/>
                        </a:rPr>
                        <a:t>16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15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16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8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9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22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3"/>
                        </a:rPr>
                        <a:t>22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Grey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4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5"/>
                        </a:rPr>
                        <a:t>3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28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29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33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4"/>
                        </a:rPr>
                        <a:t>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Ikkaku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5"/>
                        </a:rPr>
                        <a:t>6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6"/>
                        </a:rPr>
                        <a:t>18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0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41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44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5"/>
                        </a:rPr>
                        <a:t>25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Kabuteri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6"/>
                        </a:rPr>
                        <a:t>14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7"/>
                        </a:rPr>
                        <a:t>28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9"/>
                        </a:rPr>
                        <a:t>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2"/>
                        </a:rPr>
                        <a:t>17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53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54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55"/>
                        </a:rPr>
                        <a:t>1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6"/>
                        </a:rPr>
                        <a:t>62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Toge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7"/>
                        </a:rPr>
                        <a:t>20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8"/>
                        </a:rPr>
                        <a:t>15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66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7"/>
                        </a:rPr>
                        <a:t>35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Summary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8"/>
                        </a:rPr>
                        <a:t>66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9"/>
                        </a:rPr>
                        <a:t>99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1"/>
                        </a:rPr>
                        <a:t>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3"/>
                        </a:rPr>
                        <a:t>2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4"/>
                        </a:rPr>
                        <a:t>20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77"/>
                        </a:rPr>
                        <a:t>1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78"/>
                        </a:rPr>
                        <a:t>190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23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Matrix </a:t>
            </a:r>
            <a:r>
              <a:rPr lang="zh-CN" altLang="zh-CN" dirty="0" smtClean="0"/>
              <a:t>Transformation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两个最大16X16的矩阵，矩阵中每个元素都是唯一的，求最少经过多少步可以把矩阵A变换到矩阵B，如果无解输出-1</a:t>
            </a:r>
          </a:p>
          <a:p>
            <a:r>
              <a:rPr lang="zh-CN" altLang="zh-CN" dirty="0" smtClean="0"/>
              <a:t>每次变换只能进行两种操作:</a:t>
            </a:r>
          </a:p>
          <a:p>
            <a:r>
              <a:rPr lang="zh-CN" altLang="zh-CN" dirty="0" smtClean="0"/>
              <a:t>1.交换任意两行</a:t>
            </a:r>
          </a:p>
          <a:p>
            <a:r>
              <a:rPr lang="zh-CN" altLang="zh-CN" dirty="0" smtClean="0"/>
              <a:t>2.交换任意两列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1921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注意到每个元素都是唯一的，也就是说矩阵A中的任意一个元素在矩阵B中只有唯一一个对应的位置，直接暴力模拟即可</a:t>
            </a:r>
          </a:p>
          <a:p>
            <a:r>
              <a:rPr lang="zh-CN" altLang="zh-CN" dirty="0" smtClean="0"/>
              <a:t>每次把A矩阵中的一个元素变换到B矩阵中的对应位置，所有元素都进行一遍以后如果A!=B就说明A不能变换到B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474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Diagonal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题意：有一个N*N的格子，将1到N*N这N*N个数填入这些格子里，每个格子填一个数。</a:t>
            </a:r>
          </a:p>
          <a:p>
            <a:r>
              <a:rPr lang="zh-CN" altLang="en-US" dirty="0" smtClean="0"/>
              <a:t>X和X+1(X=1,2...N*N-1)必须填在相邻的格子里。相邻指的是两个格子有一条公共边。</a:t>
            </a:r>
          </a:p>
          <a:p>
            <a:r>
              <a:rPr lang="zh-CN" altLang="en-US" dirty="0" smtClean="0"/>
              <a:t>问题：主对角线上的数字和最大是多少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19702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600200"/>
            <a:ext cx="8220075" cy="1181100"/>
          </a:xfrm>
        </p:spPr>
        <p:txBody>
          <a:bodyPr/>
          <a:lstStyle/>
          <a:p>
            <a:r>
              <a:rPr lang="zh-CN" altLang="en-US" dirty="0"/>
              <a:t>我们可以先来构造一个解</a:t>
            </a:r>
          </a:p>
          <a:p>
            <a:r>
              <a:rPr lang="zh-CN" altLang="en-US" dirty="0"/>
              <a:t>N为偶数：</a:t>
            </a:r>
          </a:p>
        </p:txBody>
      </p:sp>
      <p:graphicFrame>
        <p:nvGraphicFramePr>
          <p:cNvPr id="4100" name="Group 4"/>
          <p:cNvGraphicFramePr>
            <a:graphicFrameLocks noGrp="1"/>
          </p:cNvGraphicFramePr>
          <p:nvPr>
            <p:ph sz="quarter" idx="2"/>
          </p:nvPr>
        </p:nvGraphicFramePr>
        <p:xfrm>
          <a:off x="1847851" y="3573464"/>
          <a:ext cx="1368425" cy="1511301"/>
        </p:xfrm>
        <a:graphic>
          <a:graphicData uri="http://schemas.openxmlformats.org/drawingml/2006/table">
            <a:tbl>
              <a:tblPr/>
              <a:tblGrid>
                <a:gridCol w="717550"/>
                <a:gridCol w="650875"/>
              </a:tblGrid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757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17" name="Group 21"/>
          <p:cNvGraphicFramePr>
            <a:graphicFrameLocks noGrp="1"/>
          </p:cNvGraphicFramePr>
          <p:nvPr/>
        </p:nvGraphicFramePr>
        <p:xfrm>
          <a:off x="3503614" y="3070226"/>
          <a:ext cx="3024187" cy="2736851"/>
        </p:xfrm>
        <a:graphic>
          <a:graphicData uri="http://schemas.openxmlformats.org/drawingml/2006/table">
            <a:tbl>
              <a:tblPr/>
              <a:tblGrid>
                <a:gridCol w="755650"/>
                <a:gridCol w="755650"/>
                <a:gridCol w="755650"/>
                <a:gridCol w="757237"/>
              </a:tblGrid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82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74" name="Group 78"/>
          <p:cNvGraphicFramePr>
            <a:graphicFrameLocks noGrp="1"/>
          </p:cNvGraphicFramePr>
          <p:nvPr/>
        </p:nvGraphicFramePr>
        <p:xfrm>
          <a:off x="6961188" y="2709863"/>
          <a:ext cx="3416300" cy="3365502"/>
        </p:xfrm>
        <a:graphic>
          <a:graphicData uri="http://schemas.openxmlformats.org/drawingml/2006/table">
            <a:tbl>
              <a:tblPr/>
              <a:tblGrid>
                <a:gridCol w="568325"/>
                <a:gridCol w="569912"/>
                <a:gridCol w="569913"/>
                <a:gridCol w="568325"/>
                <a:gridCol w="569912"/>
                <a:gridCol w="569913"/>
              </a:tblGrid>
              <a:tr h="563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3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1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3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266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Group 2"/>
          <p:cNvGraphicFramePr>
            <a:graphicFrameLocks noGrp="1"/>
          </p:cNvGraphicFramePr>
          <p:nvPr/>
        </p:nvGraphicFramePr>
        <p:xfrm>
          <a:off x="1776414" y="404814"/>
          <a:ext cx="8567737" cy="6128068"/>
        </p:xfrm>
        <a:graphic>
          <a:graphicData uri="http://schemas.openxmlformats.org/drawingml/2006/table">
            <a:tbl>
              <a:tblPr/>
              <a:tblGrid>
                <a:gridCol w="857250"/>
                <a:gridCol w="855662"/>
                <a:gridCol w="855663"/>
                <a:gridCol w="854075"/>
                <a:gridCol w="857250"/>
                <a:gridCol w="852487"/>
                <a:gridCol w="858838"/>
                <a:gridCol w="855662"/>
                <a:gridCol w="855663"/>
                <a:gridCol w="865187"/>
              </a:tblGrid>
              <a:tr h="673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N*N-2*N+1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41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47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N*N-2*N-3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N*N-2*(N-2)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12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631950" y="260351"/>
            <a:ext cx="8712200" cy="6119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/>
              <a:t>当走到接近右下角的时候，现在格子已经被分成了两块，除掉右下角的那个格子，这两块的格子数是一样多的。</a:t>
            </a:r>
          </a:p>
          <a:p>
            <a:pPr>
              <a:lnSpc>
                <a:spcPct val="90000"/>
              </a:lnSpc>
            </a:pPr>
            <a:r>
              <a:rPr lang="zh-CN" altLang="en-US"/>
              <a:t>左下角一块有2*(1+3+5...+N-3)+N-1=(N-2)*(N-2)/2+N-1=(N*N-4*N+4)/2+N-1=N*N/2-N+1</a:t>
            </a:r>
          </a:p>
          <a:p>
            <a:pPr>
              <a:lnSpc>
                <a:spcPct val="90000"/>
              </a:lnSpc>
            </a:pPr>
            <a:r>
              <a:rPr lang="zh-CN" altLang="en-US"/>
              <a:t>右上角一块有2*(2+4+6...+N-2)+1=N*(N-2)/2+1=N*N/2-N+1</a:t>
            </a:r>
          </a:p>
          <a:p>
            <a:pPr>
              <a:lnSpc>
                <a:spcPct val="90000"/>
              </a:lnSpc>
            </a:pPr>
            <a:endParaRPr lang="zh-CN" altLang="en-US"/>
          </a:p>
          <a:p>
            <a:pPr>
              <a:lnSpc>
                <a:spcPct val="90000"/>
              </a:lnSpc>
            </a:pPr>
            <a:r>
              <a:rPr lang="zh-CN" altLang="en-US"/>
              <a:t>先走右上角一块，空出最右边一列，可以将剩下的N-2行分为(N-2)/2组，每组都是相邻的两行，这行剩下的空格子数一样，因此可以走到右下角。</a:t>
            </a:r>
          </a:p>
          <a:p>
            <a:pPr>
              <a:lnSpc>
                <a:spcPct val="90000"/>
              </a:lnSpc>
            </a:pPr>
            <a:r>
              <a:rPr lang="zh-CN" altLang="en-US"/>
              <a:t>左下角的部分类似，先将最底下的一行走完，此时到了左下角，将剩下的N-2行为(N-2)/2组，每组是相邻的两行，这两行剩下的空格子数是一样。 </a:t>
            </a:r>
          </a:p>
        </p:txBody>
      </p:sp>
    </p:spTree>
    <p:extLst>
      <p:ext uri="{BB962C8B-B14F-4D97-AF65-F5344CB8AC3E}">
        <p14:creationId xmlns:p14="http://schemas.microsoft.com/office/powerpoint/2010/main" val="288855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1" y="404813"/>
            <a:ext cx="8220075" cy="1181100"/>
          </a:xfrm>
        </p:spPr>
        <p:txBody>
          <a:bodyPr/>
          <a:lstStyle/>
          <a:p>
            <a:r>
              <a:rPr lang="zh-CN" altLang="en-US"/>
              <a:t>N为奇数：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/>
        </p:nvGraphicFramePr>
        <p:xfrm>
          <a:off x="6888164" y="260350"/>
          <a:ext cx="2160587" cy="2178050"/>
        </p:xfrm>
        <a:graphic>
          <a:graphicData uri="http://schemas.openxmlformats.org/drawingml/2006/table">
            <a:tbl>
              <a:tblPr/>
              <a:tblGrid>
                <a:gridCol w="720725"/>
                <a:gridCol w="739775"/>
                <a:gridCol w="700087"/>
              </a:tblGrid>
              <a:tr h="701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30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05" name="Group 37"/>
          <p:cNvGraphicFramePr>
            <a:graphicFrameLocks noGrp="1"/>
          </p:cNvGraphicFramePr>
          <p:nvPr/>
        </p:nvGraphicFramePr>
        <p:xfrm>
          <a:off x="1992313" y="2854325"/>
          <a:ext cx="3128962" cy="3094039"/>
        </p:xfrm>
        <a:graphic>
          <a:graphicData uri="http://schemas.openxmlformats.org/drawingml/2006/table">
            <a:tbl>
              <a:tblPr/>
              <a:tblGrid>
                <a:gridCol w="641350"/>
                <a:gridCol w="636587"/>
                <a:gridCol w="598488"/>
                <a:gridCol w="625475"/>
                <a:gridCol w="627062"/>
              </a:tblGrid>
              <a:tr h="619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19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0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91" name="Group 123"/>
          <p:cNvGraphicFramePr>
            <a:graphicFrameLocks noGrp="1"/>
          </p:cNvGraphicFramePr>
          <p:nvPr/>
        </p:nvGraphicFramePr>
        <p:xfrm>
          <a:off x="5808664" y="2854325"/>
          <a:ext cx="4249737" cy="3629979"/>
        </p:xfrm>
        <a:graphic>
          <a:graphicData uri="http://schemas.openxmlformats.org/drawingml/2006/table">
            <a:tbl>
              <a:tblPr/>
              <a:tblGrid>
                <a:gridCol w="606425"/>
                <a:gridCol w="606425"/>
                <a:gridCol w="606425"/>
                <a:gridCol w="609600"/>
                <a:gridCol w="606425"/>
                <a:gridCol w="606425"/>
                <a:gridCol w="608012"/>
              </a:tblGrid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50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2032</Words>
  <Application>Microsoft Office PowerPoint</Application>
  <PresentationFormat>宽屏</PresentationFormat>
  <Paragraphs>341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5" baseType="lpstr">
      <vt:lpstr>宋体</vt:lpstr>
      <vt:lpstr>Arial</vt:lpstr>
      <vt:lpstr>Calibri</vt:lpstr>
      <vt:lpstr>Calibri Light</vt:lpstr>
      <vt:lpstr>Office 主题</vt:lpstr>
      <vt:lpstr>Microsoft 公式 3.0</vt:lpstr>
      <vt:lpstr>Contest 8 by Digimon</vt:lpstr>
      <vt:lpstr>Summary</vt:lpstr>
      <vt:lpstr>Matrix Transformation</vt:lpstr>
      <vt:lpstr>PowerPoint 演示文稿</vt:lpstr>
      <vt:lpstr>Diagonal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Acceleration II</vt:lpstr>
      <vt:lpstr>PowerPoint 演示文稿</vt:lpstr>
      <vt:lpstr>PowerPoint 演示文稿</vt:lpstr>
      <vt:lpstr>PowerPoint 演示文稿</vt:lpstr>
      <vt:lpstr>PowerPoint 演示文稿</vt:lpstr>
      <vt:lpstr>Easy billiards</vt:lpstr>
      <vt:lpstr>Chocolate Game</vt:lpstr>
      <vt:lpstr>Angry Birds Space Premium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8 by Digimon</dc:title>
  <dc:creator>姜凯</dc:creator>
  <cp:lastModifiedBy>姜凯</cp:lastModifiedBy>
  <cp:revision>3</cp:revision>
  <dcterms:created xsi:type="dcterms:W3CDTF">2013-07-20T04:44:59Z</dcterms:created>
  <dcterms:modified xsi:type="dcterms:W3CDTF">2013-07-20T05:10:28Z</dcterms:modified>
</cp:coreProperties>
</file>